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3" d="100"/>
          <a:sy n="73" d="100"/>
        </p:scale>
        <p:origin x="-107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_Microsoft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_Microsoft_Excel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_Microsoft_Excel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_Microsoft_Excel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_Microsoft_Excel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_Microsoft_Excel6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uk-UA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Аркуш1!$B$1</c:f>
              <c:strCache>
                <c:ptCount val="1"/>
                <c:pt idx="0">
                  <c:v>тис.грн.</c:v>
                </c:pt>
              </c:strCache>
            </c:strRef>
          </c:tx>
          <c:dLbls>
            <c:dLbl>
              <c:idx val="0"/>
              <c:layout>
                <c:manualLayout>
                  <c:x val="7.3022055517793991E-2"/>
                  <c:y val="9.6328016925705917E-2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1"/>
              <c:layout>
                <c:manualLayout>
                  <c:x val="0.20552330995280002"/>
                  <c:y val="-6.9601540673230799E-3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2"/>
              <c:layout>
                <c:manualLayout>
                  <c:x val="-3.3632796328390328E-2"/>
                  <c:y val="6.4948779848283469E-2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3"/>
              <c:layout/>
              <c:tx>
                <c:rich>
                  <a:bodyPr/>
                  <a:lstStyle/>
                  <a:p>
                    <a:r>
                      <a:rPr lang="uk-UA" sz="1600" dirty="0"/>
                      <a:t>Неподаткові надходження
6%</a:t>
                    </a:r>
                  </a:p>
                </c:rich>
              </c:tx>
              <c:showLegendKey val="0"/>
              <c:showVal val="0"/>
              <c:showCatName val="1"/>
              <c:showSerName val="0"/>
              <c:showPercent val="1"/>
              <c:showBubbleSize val="0"/>
            </c:dLbl>
            <c:showLegendKey val="0"/>
            <c:showVal val="0"/>
            <c:showCatName val="1"/>
            <c:showSerName val="0"/>
            <c:showPercent val="1"/>
            <c:showBubbleSize val="0"/>
            <c:showLeaderLines val="1"/>
          </c:dLbls>
          <c:cat>
            <c:strRef>
              <c:f>Аркуш1!$A$2:$A$6</c:f>
              <c:strCache>
                <c:ptCount val="5"/>
                <c:pt idx="0">
                  <c:v>Акцизний податок</c:v>
                </c:pt>
                <c:pt idx="1">
                  <c:v>Єдиний податок</c:v>
                </c:pt>
                <c:pt idx="2">
                  <c:v>Податок на майно</c:v>
                </c:pt>
                <c:pt idx="3">
                  <c:v>Неподаткові надходження</c:v>
                </c:pt>
                <c:pt idx="4">
                  <c:v>Інші</c:v>
                </c:pt>
              </c:strCache>
            </c:strRef>
          </c:cat>
          <c:val>
            <c:numRef>
              <c:f>Аркуш1!$B$2:$B$6</c:f>
              <c:numCache>
                <c:formatCode>General</c:formatCode>
                <c:ptCount val="5"/>
                <c:pt idx="0">
                  <c:v>12145.5</c:v>
                </c:pt>
                <c:pt idx="1">
                  <c:v>14091.1</c:v>
                </c:pt>
                <c:pt idx="2">
                  <c:v>11145.8</c:v>
                </c:pt>
                <c:pt idx="3">
                  <c:v>2484.1999999999998</c:v>
                </c:pt>
                <c:pt idx="4">
                  <c:v>171.22200000000001</c:v>
                </c:pt>
              </c:numCache>
            </c:numRef>
          </c:val>
        </c:ser>
        <c:dLbls>
          <c:showLegendKey val="0"/>
          <c:showVal val="0"/>
          <c:showCatName val="1"/>
          <c:showSerName val="0"/>
          <c:showPercent val="1"/>
          <c:showBubbleSize val="0"/>
          <c:showLeaderLines val="1"/>
        </c:dLbls>
        <c:firstSliceAng val="0"/>
      </c:pieChart>
    </c:plotArea>
    <c:plotVisOnly val="1"/>
    <c:dispBlanksAs val="gap"/>
    <c:showDLblsOverMax val="0"/>
  </c:chart>
  <c:txPr>
    <a:bodyPr/>
    <a:lstStyle/>
    <a:p>
      <a:pPr>
        <a:defRPr sz="1800"/>
      </a:pPr>
      <a:endParaRPr lang="uk-UA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uk-UA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Аркуш1!$B$1</c:f>
              <c:strCache>
                <c:ptCount val="1"/>
                <c:pt idx="0">
                  <c:v>2018</c:v>
                </c:pt>
              </c:strCache>
            </c:strRef>
          </c:tx>
          <c:invertIfNegative val="0"/>
          <c:dLbls>
            <c:dLbl>
              <c:idx val="3"/>
              <c:layout>
                <c:manualLayout>
                  <c:x val="-2.6234567901234566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Аркуш1!$A$2:$A$5</c:f>
              <c:strCache>
                <c:ptCount val="4"/>
                <c:pt idx="0">
                  <c:v>Єдиний податок</c:v>
                </c:pt>
                <c:pt idx="1">
                  <c:v>Акцизний податок</c:v>
                </c:pt>
                <c:pt idx="2">
                  <c:v>Податок на майно</c:v>
                </c:pt>
                <c:pt idx="3">
                  <c:v>Неподаткові надходження</c:v>
                </c:pt>
              </c:strCache>
            </c:strRef>
          </c:cat>
          <c:val>
            <c:numRef>
              <c:f>Аркуш1!$B$2:$B$5</c:f>
              <c:numCache>
                <c:formatCode>General</c:formatCode>
                <c:ptCount val="4"/>
                <c:pt idx="0">
                  <c:v>10235.359</c:v>
                </c:pt>
                <c:pt idx="1">
                  <c:v>13188.844999999999</c:v>
                </c:pt>
                <c:pt idx="2">
                  <c:v>9251.107</c:v>
                </c:pt>
                <c:pt idx="3">
                  <c:v>2148.172</c:v>
                </c:pt>
              </c:numCache>
            </c:numRef>
          </c:val>
        </c:ser>
        <c:ser>
          <c:idx val="1"/>
          <c:order val="1"/>
          <c:tx>
            <c:strRef>
              <c:f>Аркуш1!$C$1</c:f>
              <c:strCache>
                <c:ptCount val="1"/>
                <c:pt idx="0">
                  <c:v>2019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2.1604938271604937E-2"/>
                  <c:y val="-2.806032660894488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4.7839506172839504E-2"/>
                  <c:y val="-2.806032660894488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2.3148148148148147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Аркуш1!$A$2:$A$5</c:f>
              <c:strCache>
                <c:ptCount val="4"/>
                <c:pt idx="0">
                  <c:v>Єдиний податок</c:v>
                </c:pt>
                <c:pt idx="1">
                  <c:v>Акцизний податок</c:v>
                </c:pt>
                <c:pt idx="2">
                  <c:v>Податок на майно</c:v>
                </c:pt>
                <c:pt idx="3">
                  <c:v>Неподаткові надходження</c:v>
                </c:pt>
              </c:strCache>
            </c:strRef>
          </c:cat>
          <c:val>
            <c:numRef>
              <c:f>Аркуш1!$C$2:$C$5</c:f>
              <c:numCache>
                <c:formatCode>General</c:formatCode>
                <c:ptCount val="4"/>
                <c:pt idx="0">
                  <c:v>14091.1</c:v>
                </c:pt>
                <c:pt idx="1">
                  <c:v>12145.5</c:v>
                </c:pt>
                <c:pt idx="2">
                  <c:v>11145.8</c:v>
                </c:pt>
                <c:pt idx="3">
                  <c:v>2484.1999999999998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9793024"/>
        <c:axId val="19794560"/>
      </c:barChart>
      <c:catAx>
        <c:axId val="19793024"/>
        <c:scaling>
          <c:orientation val="minMax"/>
        </c:scaling>
        <c:delete val="0"/>
        <c:axPos val="b"/>
        <c:majorTickMark val="out"/>
        <c:minorTickMark val="none"/>
        <c:tickLblPos val="nextTo"/>
        <c:crossAx val="19794560"/>
        <c:crosses val="autoZero"/>
        <c:auto val="1"/>
        <c:lblAlgn val="ctr"/>
        <c:lblOffset val="100"/>
        <c:noMultiLvlLbl val="0"/>
      </c:catAx>
      <c:valAx>
        <c:axId val="19794560"/>
        <c:scaling>
          <c:orientation val="minMax"/>
        </c:scaling>
        <c:delete val="0"/>
        <c:axPos val="l"/>
        <c:majorGridlines>
          <c:spPr>
            <a:ln>
              <a:noFill/>
            </a:ln>
          </c:spPr>
        </c:majorGridlines>
        <c:numFmt formatCode="General" sourceLinked="1"/>
        <c:majorTickMark val="out"/>
        <c:minorTickMark val="none"/>
        <c:tickLblPos val="nextTo"/>
        <c:crossAx val="19793024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uk-UA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uk-UA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Аркуш1!$B$1</c:f>
              <c:strCache>
                <c:ptCount val="1"/>
                <c:pt idx="0">
                  <c:v>тис.грн</c:v>
                </c:pt>
              </c:strCache>
            </c:strRef>
          </c:tx>
          <c:explosion val="25"/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ru-RU" sz="1600" dirty="0" err="1"/>
                      <a:t>Орендна</a:t>
                    </a:r>
                    <a:r>
                      <a:rPr lang="ru-RU" sz="1600" dirty="0"/>
                      <a:t> плата за </a:t>
                    </a:r>
                    <a:r>
                      <a:rPr lang="ru-RU" sz="1600" dirty="0" err="1"/>
                      <a:t>земельні</a:t>
                    </a:r>
                    <a:r>
                      <a:rPr lang="ru-RU" sz="1600" dirty="0"/>
                      <a:t> </a:t>
                    </a:r>
                    <a:r>
                      <a:rPr lang="ru-RU" sz="1600" dirty="0" err="1"/>
                      <a:t>ділянки</a:t>
                    </a:r>
                    <a:r>
                      <a:rPr lang="ru-RU" sz="1600" dirty="0"/>
                      <a:t>
36%</a:t>
                    </a:r>
                  </a:p>
                </c:rich>
              </c:tx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uk-UA" sz="1600" dirty="0"/>
                      <a:t>Земельний податок
18%</a:t>
                    </a:r>
                  </a:p>
                </c:rich>
              </c:tx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ru-RU" sz="1600" dirty="0" err="1"/>
                      <a:t>Податок</a:t>
                    </a:r>
                    <a:r>
                      <a:rPr lang="ru-RU" sz="1600" dirty="0"/>
                      <a:t> на </a:t>
                    </a:r>
                    <a:r>
                      <a:rPr lang="ru-RU" sz="1600" dirty="0" err="1"/>
                      <a:t>нерухоме</a:t>
                    </a:r>
                    <a:r>
                      <a:rPr lang="ru-RU" sz="1600" dirty="0"/>
                      <a:t> </a:t>
                    </a:r>
                    <a:r>
                      <a:rPr lang="ru-RU" sz="1600" dirty="0" err="1"/>
                      <a:t>майно</a:t>
                    </a:r>
                    <a:r>
                      <a:rPr lang="ru-RU" sz="1600" dirty="0"/>
                      <a:t> </a:t>
                    </a:r>
                    <a:r>
                      <a:rPr lang="ru-RU" sz="1600" dirty="0" err="1"/>
                      <a:t>відмінне</a:t>
                    </a:r>
                    <a:r>
                      <a:rPr lang="ru-RU" sz="1600" dirty="0"/>
                      <a:t> </a:t>
                    </a:r>
                    <a:r>
                      <a:rPr lang="ru-RU" sz="1600" dirty="0" err="1"/>
                      <a:t>від</a:t>
                    </a:r>
                    <a:r>
                      <a:rPr lang="ru-RU" sz="1600" dirty="0"/>
                      <a:t> </a:t>
                    </a:r>
                    <a:r>
                      <a:rPr lang="ru-RU" sz="1600" dirty="0" err="1"/>
                      <a:t>земельної</a:t>
                    </a:r>
                    <a:r>
                      <a:rPr lang="ru-RU" sz="1600" dirty="0"/>
                      <a:t> </a:t>
                    </a:r>
                    <a:r>
                      <a:rPr lang="ru-RU" sz="1600" dirty="0" err="1"/>
                      <a:t>ділянки</a:t>
                    </a:r>
                    <a:r>
                      <a:rPr lang="ru-RU" sz="1600" dirty="0"/>
                      <a:t>
44%</a:t>
                    </a:r>
                  </a:p>
                </c:rich>
              </c:tx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3"/>
              <c:layout/>
              <c:tx>
                <c:rich>
                  <a:bodyPr/>
                  <a:lstStyle/>
                  <a:p>
                    <a:r>
                      <a:rPr lang="uk-UA" sz="1600" dirty="0"/>
                      <a:t>Транспортний податок
2%</a:t>
                    </a:r>
                  </a:p>
                </c:rich>
              </c:tx>
              <c:showLegendKey val="0"/>
              <c:showVal val="0"/>
              <c:showCatName val="1"/>
              <c:showSerName val="0"/>
              <c:showPercent val="1"/>
              <c:showBubbleSize val="0"/>
            </c:dLbl>
            <c:showLegendKey val="0"/>
            <c:showVal val="0"/>
            <c:showCatName val="1"/>
            <c:showSerName val="0"/>
            <c:showPercent val="1"/>
            <c:showBubbleSize val="0"/>
            <c:showLeaderLines val="1"/>
          </c:dLbls>
          <c:cat>
            <c:strRef>
              <c:f>Аркуш1!$A$2:$A$5</c:f>
              <c:strCache>
                <c:ptCount val="4"/>
                <c:pt idx="0">
                  <c:v>Орендна плата за земельні ділянки</c:v>
                </c:pt>
                <c:pt idx="1">
                  <c:v>Земельний податок</c:v>
                </c:pt>
                <c:pt idx="2">
                  <c:v>Податок на нерухоме майно відмінне від земельної ділянки</c:v>
                </c:pt>
                <c:pt idx="3">
                  <c:v>Транспортний податок</c:v>
                </c:pt>
              </c:strCache>
            </c:strRef>
          </c:cat>
          <c:val>
            <c:numRef>
              <c:f>Аркуш1!$B$2:$B$5</c:f>
              <c:numCache>
                <c:formatCode>General</c:formatCode>
                <c:ptCount val="4"/>
                <c:pt idx="0">
                  <c:v>3950.5</c:v>
                </c:pt>
                <c:pt idx="1">
                  <c:v>1996.7</c:v>
                </c:pt>
                <c:pt idx="2">
                  <c:v>4950</c:v>
                </c:pt>
                <c:pt idx="3">
                  <c:v>247.8</c:v>
                </c:pt>
              </c:numCache>
            </c:numRef>
          </c:val>
        </c:ser>
        <c:dLbls>
          <c:showLegendKey val="0"/>
          <c:showVal val="0"/>
          <c:showCatName val="1"/>
          <c:showSerName val="0"/>
          <c:showPercent val="1"/>
          <c:showBubbleSize val="0"/>
          <c:showLeaderLines val="1"/>
        </c:dLbls>
      </c:pie3DChart>
    </c:plotArea>
    <c:plotVisOnly val="1"/>
    <c:dispBlanksAs val="gap"/>
    <c:showDLblsOverMax val="0"/>
  </c:chart>
  <c:txPr>
    <a:bodyPr/>
    <a:lstStyle/>
    <a:p>
      <a:pPr>
        <a:defRPr sz="1800"/>
      </a:pPr>
      <a:endParaRPr lang="uk-UA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uk-UA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Аркуш1!$B$1</c:f>
              <c:strCache>
                <c:ptCount val="1"/>
                <c:pt idx="0">
                  <c:v>2019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-1.5074298487252603E-2"/>
                  <c:y val="2.4495735041785258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Аркуш1!$A$2:$A$5</c:f>
              <c:strCache>
                <c:ptCount val="4"/>
                <c:pt idx="0">
                  <c:v>Орендна плата за земельні ділянки</c:v>
                </c:pt>
                <c:pt idx="1">
                  <c:v>Земельний податок</c:v>
                </c:pt>
                <c:pt idx="2">
                  <c:v>Податок на нерухоме майно відмінне від земельної ділянки</c:v>
                </c:pt>
                <c:pt idx="3">
                  <c:v>Транспортний податок</c:v>
                </c:pt>
              </c:strCache>
            </c:strRef>
          </c:cat>
          <c:val>
            <c:numRef>
              <c:f>Аркуш1!$B$2:$B$5</c:f>
              <c:numCache>
                <c:formatCode>General</c:formatCode>
                <c:ptCount val="4"/>
                <c:pt idx="0">
                  <c:v>3950.5</c:v>
                </c:pt>
                <c:pt idx="1">
                  <c:v>1996.7</c:v>
                </c:pt>
                <c:pt idx="2">
                  <c:v>4950</c:v>
                </c:pt>
                <c:pt idx="3">
                  <c:v>247.8</c:v>
                </c:pt>
              </c:numCache>
            </c:numRef>
          </c:val>
        </c:ser>
        <c:ser>
          <c:idx val="1"/>
          <c:order val="1"/>
          <c:tx>
            <c:strRef>
              <c:f>Аркуш1!$C$1</c:f>
              <c:strCache>
                <c:ptCount val="1"/>
                <c:pt idx="0">
                  <c:v>2018</c:v>
                </c:pt>
              </c:strCache>
            </c:strRef>
          </c:tx>
          <c:invertIfNegative val="0"/>
          <c:dLbls>
            <c:dLbl>
              <c:idx val="1"/>
              <c:layout>
                <c:manualLayout>
                  <c:x val="2.3148148148148147E-2"/>
                  <c:y val="8.4180979826835155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2.7777777777777776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1.9596588033428383E-2"/>
                  <c:y val="2.4495735041785479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Аркуш1!$A$2:$A$5</c:f>
              <c:strCache>
                <c:ptCount val="4"/>
                <c:pt idx="0">
                  <c:v>Орендна плата за земельні ділянки</c:v>
                </c:pt>
                <c:pt idx="1">
                  <c:v>Земельний податок</c:v>
                </c:pt>
                <c:pt idx="2">
                  <c:v>Податок на нерухоме майно відмінне від земельної ділянки</c:v>
                </c:pt>
                <c:pt idx="3">
                  <c:v>Транспортний податок</c:v>
                </c:pt>
              </c:strCache>
            </c:strRef>
          </c:cat>
          <c:val>
            <c:numRef>
              <c:f>Аркуш1!$C$2:$C$5</c:f>
              <c:numCache>
                <c:formatCode>General</c:formatCode>
                <c:ptCount val="4"/>
                <c:pt idx="0">
                  <c:v>4426.5</c:v>
                </c:pt>
                <c:pt idx="1">
                  <c:v>1541.3</c:v>
                </c:pt>
                <c:pt idx="2">
                  <c:v>3063.5</c:v>
                </c:pt>
                <c:pt idx="3">
                  <c:v>219.7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0065664"/>
        <c:axId val="20067456"/>
      </c:barChart>
      <c:catAx>
        <c:axId val="20065664"/>
        <c:scaling>
          <c:orientation val="minMax"/>
        </c:scaling>
        <c:delete val="0"/>
        <c:axPos val="b"/>
        <c:majorTickMark val="out"/>
        <c:minorTickMark val="none"/>
        <c:tickLblPos val="nextTo"/>
        <c:crossAx val="20067456"/>
        <c:crosses val="autoZero"/>
        <c:auto val="1"/>
        <c:lblAlgn val="ctr"/>
        <c:lblOffset val="100"/>
        <c:noMultiLvlLbl val="0"/>
      </c:catAx>
      <c:valAx>
        <c:axId val="20067456"/>
        <c:scaling>
          <c:orientation val="minMax"/>
        </c:scaling>
        <c:delete val="0"/>
        <c:axPos val="l"/>
        <c:majorGridlines>
          <c:spPr>
            <a:ln>
              <a:noFill/>
            </a:ln>
          </c:spPr>
        </c:majorGridlines>
        <c:numFmt formatCode="General" sourceLinked="1"/>
        <c:majorTickMark val="out"/>
        <c:minorTickMark val="none"/>
        <c:tickLblPos val="nextTo"/>
        <c:crossAx val="20065664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uk-UA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uk-UA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75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Аркуш1!$B$1</c:f>
              <c:strCache>
                <c:ptCount val="1"/>
                <c:pt idx="0">
                  <c:v>Стовпець1</c:v>
                </c:pt>
              </c:strCache>
            </c:strRef>
          </c:tx>
          <c:dLbls>
            <c:dLbl>
              <c:idx val="0"/>
              <c:layout>
                <c:manualLayout>
                  <c:x val="0.17949251968503938"/>
                  <c:y val="2.1052629172141797E-2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1"/>
              <c:layout>
                <c:manualLayout>
                  <c:x val="0.23582874015748032"/>
                  <c:y val="-2.2505677864935294E-3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2"/>
              <c:layout>
                <c:manualLayout>
                  <c:x val="-0.13279442257217847"/>
                  <c:y val="0.12196005865240767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</c:dLbl>
            <c:showLegendKey val="0"/>
            <c:showVal val="0"/>
            <c:showCatName val="1"/>
            <c:showSerName val="0"/>
            <c:showPercent val="1"/>
            <c:showBubbleSize val="0"/>
            <c:showLeaderLines val="1"/>
          </c:dLbls>
          <c:cat>
            <c:strRef>
              <c:f>Аркуш1!$A$2:$A$5</c:f>
              <c:strCache>
                <c:ptCount val="4"/>
                <c:pt idx="0">
                  <c:v>Пайова участь</c:v>
                </c:pt>
                <c:pt idx="1">
                  <c:v>Продаж землі</c:v>
                </c:pt>
                <c:pt idx="2">
                  <c:v>Продаж майна</c:v>
                </c:pt>
                <c:pt idx="3">
                  <c:v>Інші</c:v>
                </c:pt>
              </c:strCache>
            </c:strRef>
          </c:cat>
          <c:val>
            <c:numRef>
              <c:f>Аркуш1!$B$2:$B$5</c:f>
              <c:numCache>
                <c:formatCode>General</c:formatCode>
                <c:ptCount val="4"/>
                <c:pt idx="0">
                  <c:v>834.9</c:v>
                </c:pt>
                <c:pt idx="1">
                  <c:v>5755.9</c:v>
                </c:pt>
                <c:pt idx="2">
                  <c:v>1099</c:v>
                </c:pt>
                <c:pt idx="3">
                  <c:v>140.80000000000001</c:v>
                </c:pt>
              </c:numCache>
            </c:numRef>
          </c:val>
        </c:ser>
        <c:dLbls>
          <c:showLegendKey val="0"/>
          <c:showVal val="0"/>
          <c:showCatName val="1"/>
          <c:showSerName val="0"/>
          <c:showPercent val="1"/>
          <c:showBubbleSize val="0"/>
          <c:showLeaderLines val="1"/>
        </c:dLbls>
      </c:pie3DChart>
    </c:plotArea>
    <c:plotVisOnly val="1"/>
    <c:dispBlanksAs val="gap"/>
    <c:showDLblsOverMax val="0"/>
  </c:chart>
  <c:txPr>
    <a:bodyPr/>
    <a:lstStyle/>
    <a:p>
      <a:pPr>
        <a:defRPr sz="1800"/>
      </a:pPr>
      <a:endParaRPr lang="uk-UA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uk-UA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Аркуш1!$B$1</c:f>
              <c:strCache>
                <c:ptCount val="1"/>
                <c:pt idx="0">
                  <c:v>2019</c:v>
                </c:pt>
              </c:strCache>
            </c:strRef>
          </c:tx>
          <c:invertIfNegative val="0"/>
          <c:dLbls>
            <c:dLbl>
              <c:idx val="3"/>
              <c:layout>
                <c:manualLayout>
                  <c:x val="-7.4015397067544939E-3"/>
                  <c:y val="-5.2647549940553866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Аркуш1!$A$2:$A$5</c:f>
              <c:strCache>
                <c:ptCount val="4"/>
                <c:pt idx="0">
                  <c:v>Пайова участь</c:v>
                </c:pt>
                <c:pt idx="1">
                  <c:v>Продаж землі</c:v>
                </c:pt>
                <c:pt idx="2">
                  <c:v>Продаж майна</c:v>
                </c:pt>
                <c:pt idx="3">
                  <c:v>Інші</c:v>
                </c:pt>
              </c:strCache>
            </c:strRef>
          </c:cat>
          <c:val>
            <c:numRef>
              <c:f>Аркуш1!$B$2:$B$5</c:f>
              <c:numCache>
                <c:formatCode>0.00</c:formatCode>
                <c:ptCount val="4"/>
                <c:pt idx="0">
                  <c:v>834.9</c:v>
                </c:pt>
                <c:pt idx="1">
                  <c:v>5755.9</c:v>
                </c:pt>
                <c:pt idx="2">
                  <c:v>1099</c:v>
                </c:pt>
                <c:pt idx="3">
                  <c:v>141.07100000000003</c:v>
                </c:pt>
              </c:numCache>
            </c:numRef>
          </c:val>
        </c:ser>
        <c:ser>
          <c:idx val="1"/>
          <c:order val="1"/>
          <c:tx>
            <c:strRef>
              <c:f>Аркуш1!$C$1</c:f>
              <c:strCache>
                <c:ptCount val="1"/>
                <c:pt idx="0">
                  <c:v>2018</c:v>
                </c:pt>
              </c:strCache>
            </c:strRef>
          </c:tx>
          <c:invertIfNegative val="0"/>
          <c:dLbls>
            <c:dLbl>
              <c:idx val="1"/>
              <c:layout>
                <c:manualLayout>
                  <c:x val="2.6645542944316123E-2"/>
                  <c:y val="-2.6323774970276933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2.2204619120263482E-2"/>
                  <c:y val="-1.052950998811077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Аркуш1!$A$2:$A$5</c:f>
              <c:strCache>
                <c:ptCount val="4"/>
                <c:pt idx="0">
                  <c:v>Пайова участь</c:v>
                </c:pt>
                <c:pt idx="1">
                  <c:v>Продаж землі</c:v>
                </c:pt>
                <c:pt idx="2">
                  <c:v>Продаж майна</c:v>
                </c:pt>
                <c:pt idx="3">
                  <c:v>Інші</c:v>
                </c:pt>
              </c:strCache>
            </c:strRef>
          </c:cat>
          <c:val>
            <c:numRef>
              <c:f>Аркуш1!$C$2:$C$5</c:f>
              <c:numCache>
                <c:formatCode>0.00</c:formatCode>
                <c:ptCount val="4"/>
                <c:pt idx="0">
                  <c:v>1456.4</c:v>
                </c:pt>
                <c:pt idx="1">
                  <c:v>2597.7660000000001</c:v>
                </c:pt>
                <c:pt idx="2">
                  <c:v>0</c:v>
                </c:pt>
                <c:pt idx="3">
                  <c:v>99.394999999999996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0183296"/>
        <c:axId val="20193280"/>
      </c:barChart>
      <c:catAx>
        <c:axId val="20183296"/>
        <c:scaling>
          <c:orientation val="minMax"/>
        </c:scaling>
        <c:delete val="0"/>
        <c:axPos val="b"/>
        <c:majorTickMark val="out"/>
        <c:minorTickMark val="none"/>
        <c:tickLblPos val="nextTo"/>
        <c:crossAx val="20193280"/>
        <c:crosses val="autoZero"/>
        <c:auto val="1"/>
        <c:lblAlgn val="ctr"/>
        <c:lblOffset val="100"/>
        <c:noMultiLvlLbl val="0"/>
      </c:catAx>
      <c:valAx>
        <c:axId val="20193280"/>
        <c:scaling>
          <c:orientation val="minMax"/>
        </c:scaling>
        <c:delete val="0"/>
        <c:axPos val="l"/>
        <c:majorGridlines>
          <c:spPr>
            <a:ln>
              <a:noFill/>
            </a:ln>
          </c:spPr>
        </c:majorGridlines>
        <c:numFmt formatCode="0.00" sourceLinked="1"/>
        <c:majorTickMark val="out"/>
        <c:minorTickMark val="none"/>
        <c:tickLblPos val="nextTo"/>
        <c:crossAx val="20183296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85768459323468971"/>
          <c:y val="0.43179800088547377"/>
          <c:w val="9.4945552642081585E-2"/>
          <c:h val="0.1364039982290525"/>
        </c:manualLayout>
      </c:layout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uk-UA"/>
    </a:p>
  </c:txPr>
  <c:externalData r:id="rId1">
    <c:autoUpdate val="0"/>
  </c:externalData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228600"/>
            <a:ext cx="7772400" cy="4571999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defRPr sz="8800" spc="-80" baseline="0">
                <a:solidFill>
                  <a:schemeClr val="tx1"/>
                </a:solidFill>
              </a:defRPr>
            </a:lvl1pPr>
          </a:lstStyle>
          <a:p>
            <a:r>
              <a:rPr lang="uk-UA" smtClean="0"/>
              <a:t>Зразок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7200" y="4800600"/>
            <a:ext cx="6858000" cy="914400"/>
          </a:xfrm>
        </p:spPr>
        <p:txBody>
          <a:bodyPr/>
          <a:lstStyle>
            <a:lvl1pPr marL="0" indent="0" algn="l">
              <a:buNone/>
              <a:defRPr b="0" cap="all" spc="12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uk-UA" smtClean="0"/>
              <a:t>Зразок підзаголовка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A66AE-81F5-474A-B74B-EE41E9320F19}" type="datetimeFigureOut">
              <a:rPr lang="uk-UA" smtClean="0"/>
              <a:t>22.01.2020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Rectangle 8"/>
          <p:cNvSpPr/>
          <p:nvPr/>
        </p:nvSpPr>
        <p:spPr>
          <a:xfrm>
            <a:off x="9001124" y="4846320"/>
            <a:ext cx="142876" cy="201168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9001124" y="0"/>
            <a:ext cx="142876" cy="484632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764F593F-0D5B-4CF0-BEE2-6583C73E7271}" type="slidenum">
              <a:rPr lang="uk-UA" smtClean="0"/>
              <a:t>‹№›</a:t>
            </a:fld>
            <a:endParaRPr lang="uk-U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і вертикальни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A66AE-81F5-474A-B74B-EE41E9320F19}" type="datetimeFigureOut">
              <a:rPr lang="uk-UA" smtClean="0"/>
              <a:t>22.01.2020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F593F-0D5B-4CF0-BEE2-6583C73E7271}" type="slidenum">
              <a:rPr lang="uk-UA" smtClean="0"/>
              <a:t>‹№›</a:t>
            </a:fld>
            <a:endParaRPr lang="uk-U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ий заголовок і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uk-UA" smtClean="0"/>
              <a:t>Зразок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A66AE-81F5-474A-B74B-EE41E9320F19}" type="datetimeFigureOut">
              <a:rPr lang="uk-UA" smtClean="0"/>
              <a:t>22.01.2020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F593F-0D5B-4CF0-BEE2-6583C73E7271}" type="slidenum">
              <a:rPr lang="uk-UA" smtClean="0"/>
              <a:t>‹№›</a:t>
            </a:fld>
            <a:endParaRPr lang="uk-U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і об'є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A66AE-81F5-474A-B74B-EE41E9320F19}" type="datetimeFigureOut">
              <a:rPr lang="uk-UA" smtClean="0"/>
              <a:t>22.01.2020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F593F-0D5B-4CF0-BEE2-6583C73E7271}" type="slidenum">
              <a:rPr lang="uk-UA" smtClean="0"/>
              <a:t>‹№›</a:t>
            </a:fld>
            <a:endParaRPr lang="uk-U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озділ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447800"/>
            <a:ext cx="7772400" cy="4321175"/>
          </a:xfr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defRPr sz="8800" b="0" cap="all" spc="-80" baseline="0">
                <a:solidFill>
                  <a:schemeClr val="tx1"/>
                </a:solidFill>
              </a:defRPr>
            </a:lvl1pPr>
          </a:lstStyle>
          <a:p>
            <a:r>
              <a:rPr lang="uk-UA" smtClean="0"/>
              <a:t>Зразок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28601"/>
            <a:ext cx="7772400" cy="1066800"/>
          </a:xfrm>
        </p:spPr>
        <p:txBody>
          <a:bodyPr anchor="b"/>
          <a:lstStyle>
            <a:lvl1pPr marL="0" indent="0">
              <a:buNone/>
              <a:defRPr sz="2000" b="0" cap="all" spc="12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A66AE-81F5-474A-B74B-EE41E9320F19}" type="datetimeFigureOut">
              <a:rPr lang="uk-UA" smtClean="0"/>
              <a:t>22.01.2020</a:t>
            </a:fld>
            <a:endParaRPr lang="uk-UA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64F593F-0D5B-4CF0-BEE2-6583C73E7271}" type="slidenum">
              <a:rPr lang="uk-UA" smtClean="0"/>
              <a:t>‹№›</a:t>
            </a:fld>
            <a:endParaRPr lang="uk-UA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uk-U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'єкт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630680" y="1574800"/>
            <a:ext cx="329184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90160" y="1574800"/>
            <a:ext cx="329184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A66AE-81F5-474A-B74B-EE41E9320F19}" type="datetimeFigureOut">
              <a:rPr lang="uk-UA" smtClean="0"/>
              <a:t>22.01.2020</a:t>
            </a:fld>
            <a:endParaRPr lang="uk-U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F593F-0D5B-4CF0-BEE2-6583C73E7271}" type="slidenum">
              <a:rPr lang="uk-UA" smtClean="0"/>
              <a:t>‹№›</a:t>
            </a:fld>
            <a:endParaRPr lang="uk-U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Порівнянн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uk-UA" smtClean="0"/>
              <a:t>Зразок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27632" y="1572768"/>
            <a:ext cx="3291840" cy="639762"/>
          </a:xfrm>
        </p:spPr>
        <p:txBody>
          <a:bodyPr anchor="b">
            <a:noAutofit/>
          </a:bodyPr>
          <a:lstStyle>
            <a:lvl1pPr marL="0" indent="0">
              <a:buNone/>
              <a:defRPr sz="1800" b="0" cap="all" spc="100" baseline="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627632" y="2259366"/>
            <a:ext cx="3291840" cy="384048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93208" y="1572768"/>
            <a:ext cx="3291840" cy="639762"/>
          </a:xfrm>
        </p:spPr>
        <p:txBody>
          <a:bodyPr anchor="b">
            <a:noAutofit/>
          </a:bodyPr>
          <a:lstStyle>
            <a:lvl1pPr marL="0" indent="0">
              <a:buNone/>
              <a:defRPr lang="en-US" sz="1800" b="0" kern="1200" cap="all" spc="100" baseline="0" dirty="0" smtClean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</a:pPr>
            <a:r>
              <a:rPr lang="uk-UA" smtClean="0"/>
              <a:t>Зразок тексту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93208" y="2259366"/>
            <a:ext cx="3291840" cy="384048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A66AE-81F5-474A-B74B-EE41E9320F19}" type="datetimeFigureOut">
              <a:rPr lang="uk-UA" smtClean="0"/>
              <a:t>22.01.2020</a:t>
            </a:fld>
            <a:endParaRPr lang="uk-U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F593F-0D5B-4CF0-BEE2-6583C73E7271}" type="slidenum">
              <a:rPr lang="uk-UA" smtClean="0"/>
              <a:t>‹№›</a:t>
            </a:fld>
            <a:endParaRPr lang="uk-U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Лише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A66AE-81F5-474A-B74B-EE41E9320F19}" type="datetimeFigureOut">
              <a:rPr lang="uk-UA" smtClean="0"/>
              <a:t>22.01.2020</a:t>
            </a:fld>
            <a:endParaRPr lang="uk-U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F593F-0D5B-4CF0-BEE2-6583C73E7271}" type="slidenum">
              <a:rPr lang="uk-UA" smtClean="0"/>
              <a:t>‹№›</a:t>
            </a:fld>
            <a:endParaRPr lang="uk-U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A66AE-81F5-474A-B74B-EE41E9320F19}" type="datetimeFigureOut">
              <a:rPr lang="uk-UA" smtClean="0"/>
              <a:t>22.01.2020</a:t>
            </a:fld>
            <a:endParaRPr lang="uk-U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F593F-0D5B-4CF0-BEE2-6583C73E7271}" type="slidenum">
              <a:rPr lang="uk-UA" smtClean="0"/>
              <a:t>‹№›</a:t>
            </a:fld>
            <a:endParaRPr lang="uk-U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Вміст і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600200"/>
            <a:ext cx="5111750" cy="44805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600200"/>
            <a:ext cx="3008313" cy="4480560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A66AE-81F5-474A-B74B-EE41E9320F19}" type="datetimeFigureOut">
              <a:rPr lang="uk-UA" smtClean="0"/>
              <a:t>22.01.2020</a:t>
            </a:fld>
            <a:endParaRPr lang="uk-U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F593F-0D5B-4CF0-BEE2-6583C73E7271}" type="slidenum">
              <a:rPr lang="uk-UA" smtClean="0"/>
              <a:t>‹№›</a:t>
            </a:fld>
            <a:endParaRPr lang="uk-UA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Зображення 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9001124" y="4846320"/>
            <a:ext cx="142876" cy="201168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-1" y="0"/>
            <a:ext cx="9000877" cy="4846320"/>
          </a:xfrm>
          <a:solidFill>
            <a:schemeClr val="bg1">
              <a:lumMod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uk-UA" smtClean="0"/>
              <a:t>Клацніть піктограму, щоб додати зображення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5715000"/>
            <a:ext cx="8153400" cy="457200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A66AE-81F5-474A-B74B-EE41E9320F19}" type="datetimeFigureOut">
              <a:rPr lang="uk-UA" smtClean="0"/>
              <a:t>22.01.2020</a:t>
            </a:fld>
            <a:endParaRPr lang="uk-U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764F593F-0D5B-4CF0-BEE2-6583C73E7271}" type="slidenum">
              <a:rPr lang="uk-UA" smtClean="0"/>
              <a:t>‹№›</a:t>
            </a:fld>
            <a:endParaRPr lang="uk-UA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457200" y="4953000"/>
            <a:ext cx="8153400" cy="762000"/>
          </a:xfrm>
        </p:spPr>
        <p:txBody>
          <a:bodyPr anchor="t">
            <a:normAutofit/>
          </a:bodyPr>
          <a:lstStyle>
            <a:lvl1pPr>
              <a:defRPr sz="3200"/>
            </a:lvl1pPr>
          </a:lstStyle>
          <a:p>
            <a:r>
              <a:rPr lang="uk-UA" smtClean="0"/>
              <a:t>Зразок заголовка</a:t>
            </a:r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9001124" y="0"/>
            <a:ext cx="142876" cy="484632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52718"/>
            <a:ext cx="5791200" cy="13716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uk-UA" smtClean="0"/>
              <a:t>Зразок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52600"/>
            <a:ext cx="7620000" cy="43735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172201"/>
            <a:ext cx="3429000" cy="304800"/>
          </a:xfrm>
          <a:prstGeom prst="rect">
            <a:avLst/>
          </a:prstGeom>
        </p:spPr>
        <p:txBody>
          <a:bodyPr vert="horz" lIns="91440" tIns="45720" rIns="91440" bIns="0" rtlCol="0" anchor="b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fld id="{C90A66AE-81F5-474A-B74B-EE41E9320F19}" type="datetimeFigureOut">
              <a:rPr lang="uk-UA" smtClean="0"/>
              <a:t>22.01.2020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200" y="6492875"/>
            <a:ext cx="3429000" cy="28384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 rot="16200000">
            <a:off x="8227377" y="5885497"/>
            <a:ext cx="131572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400" b="1">
                <a:solidFill>
                  <a:schemeClr val="tx2"/>
                </a:solidFill>
              </a:defRPr>
            </a:lvl1pPr>
          </a:lstStyle>
          <a:p>
            <a:fld id="{764F593F-0D5B-4CF0-BEE2-6583C73E7271}" type="slidenum">
              <a:rPr lang="uk-UA" smtClean="0"/>
              <a:t>‹№›</a:t>
            </a:fld>
            <a:endParaRPr lang="uk-UA"/>
          </a:p>
        </p:txBody>
      </p:sp>
      <p:sp>
        <p:nvSpPr>
          <p:cNvPr id="7" name="Rectangle 6"/>
          <p:cNvSpPr/>
          <p:nvPr/>
        </p:nvSpPr>
        <p:spPr>
          <a:xfrm>
            <a:off x="9001124" y="0"/>
            <a:ext cx="142876" cy="13716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9001124" y="1371600"/>
            <a:ext cx="142876" cy="54864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3600" kern="1200" cap="all" spc="-6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spcBef>
          <a:spcPct val="20000"/>
        </a:spcBef>
        <a:spcAft>
          <a:spcPts val="600"/>
        </a:spcAft>
        <a:buFont typeface="Arial" pitchFamily="34" charset="0"/>
        <a:buNone/>
        <a:defRPr sz="20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uk-UA" sz="3600" dirty="0" smtClean="0"/>
              <a:t>Звіт про виконання дохідної частини міського бюджету міста Городка</a:t>
            </a:r>
            <a:endParaRPr lang="uk-UA" sz="3600" dirty="0"/>
          </a:p>
        </p:txBody>
      </p:sp>
      <p:sp>
        <p:nvSpPr>
          <p:cNvPr id="3" name="Пі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uk-UA" sz="2500" dirty="0"/>
              <a:t>за 2019 рік</a:t>
            </a:r>
          </a:p>
        </p:txBody>
      </p:sp>
    </p:spTree>
    <p:extLst>
      <p:ext uri="{BB962C8B-B14F-4D97-AF65-F5344CB8AC3E}">
        <p14:creationId xmlns:p14="http://schemas.microsoft.com/office/powerpoint/2010/main" val="141862399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52718"/>
            <a:ext cx="5780856" cy="1044034"/>
          </a:xfrm>
        </p:spPr>
        <p:txBody>
          <a:bodyPr>
            <a:normAutofit fontScale="90000"/>
          </a:bodyPr>
          <a:lstStyle/>
          <a:p>
            <a:r>
              <a:rPr lang="uk-UA" dirty="0"/>
              <a:t>Структура загального фонду</a:t>
            </a:r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467544" y="1124744"/>
            <a:ext cx="8219256" cy="5001419"/>
          </a:xfrm>
        </p:spPr>
        <p:txBody>
          <a:bodyPr/>
          <a:lstStyle/>
          <a:p>
            <a:endParaRPr lang="uk-UA" dirty="0"/>
          </a:p>
        </p:txBody>
      </p:sp>
      <p:graphicFrame>
        <p:nvGraphicFramePr>
          <p:cNvPr id="4" name="Діаграма 3"/>
          <p:cNvGraphicFramePr/>
          <p:nvPr>
            <p:extLst>
              <p:ext uri="{D42A27DB-BD31-4B8C-83A1-F6EECF244321}">
                <p14:modId xmlns:p14="http://schemas.microsoft.com/office/powerpoint/2010/main" val="1379944571"/>
              </p:ext>
            </p:extLst>
          </p:nvPr>
        </p:nvGraphicFramePr>
        <p:xfrm>
          <a:off x="611560" y="1268760"/>
          <a:ext cx="8064896" cy="50405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42097184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Динаміка до 2018 року</a:t>
            </a:r>
            <a:endParaRPr lang="uk-UA" dirty="0"/>
          </a:p>
        </p:txBody>
      </p:sp>
      <p:graphicFrame>
        <p:nvGraphicFramePr>
          <p:cNvPr id="4" name="Місце для вмісту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395323697"/>
              </p:ext>
            </p:extLst>
          </p:nvPr>
        </p:nvGraphicFramePr>
        <p:xfrm>
          <a:off x="251520" y="1752600"/>
          <a:ext cx="8496944" cy="49167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68653614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Структура податку на майно</a:t>
            </a:r>
            <a:endParaRPr lang="uk-UA" dirty="0"/>
          </a:p>
        </p:txBody>
      </p:sp>
      <p:graphicFrame>
        <p:nvGraphicFramePr>
          <p:cNvPr id="4" name="Місце для вмісту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11658909"/>
              </p:ext>
            </p:extLst>
          </p:nvPr>
        </p:nvGraphicFramePr>
        <p:xfrm>
          <a:off x="457200" y="1752600"/>
          <a:ext cx="7620000" cy="43735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86161286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Динаміка до 2018 року</a:t>
            </a:r>
            <a:endParaRPr lang="uk-UA" dirty="0"/>
          </a:p>
        </p:txBody>
      </p:sp>
      <p:graphicFrame>
        <p:nvGraphicFramePr>
          <p:cNvPr id="4" name="Місце для вмісту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9257951"/>
              </p:ext>
            </p:extLst>
          </p:nvPr>
        </p:nvGraphicFramePr>
        <p:xfrm>
          <a:off x="395536" y="1673424"/>
          <a:ext cx="8424936" cy="51845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8932777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Структура спецфонду</a:t>
            </a:r>
            <a:endParaRPr lang="uk-UA" dirty="0"/>
          </a:p>
        </p:txBody>
      </p:sp>
      <p:graphicFrame>
        <p:nvGraphicFramePr>
          <p:cNvPr id="4" name="Місце для вмісту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9904314"/>
              </p:ext>
            </p:extLst>
          </p:nvPr>
        </p:nvGraphicFramePr>
        <p:xfrm>
          <a:off x="457200" y="1752600"/>
          <a:ext cx="7620000" cy="43735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86008666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/>
              <a:t>Динаміка до 2018 року</a:t>
            </a:r>
          </a:p>
        </p:txBody>
      </p:sp>
      <p:graphicFrame>
        <p:nvGraphicFramePr>
          <p:cNvPr id="4" name="Місце для вмісту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981405425"/>
              </p:ext>
            </p:extLst>
          </p:nvPr>
        </p:nvGraphicFramePr>
        <p:xfrm>
          <a:off x="457200" y="1628800"/>
          <a:ext cx="8579296" cy="48245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494852174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снови">
  <a:themeElements>
    <a:clrScheme name="Основи">
      <a:dk1>
        <a:srgbClr val="000000"/>
      </a:dk1>
      <a:lt1>
        <a:srgbClr val="FFFFFF"/>
      </a:lt1>
      <a:dk2>
        <a:srgbClr val="D1282E"/>
      </a:dk2>
      <a:lt2>
        <a:srgbClr val="C8C8B1"/>
      </a:lt2>
      <a:accent1>
        <a:srgbClr val="7A7A7A"/>
      </a:accent1>
      <a:accent2>
        <a:srgbClr val="F5C201"/>
      </a:accent2>
      <a:accent3>
        <a:srgbClr val="526DB0"/>
      </a:accent3>
      <a:accent4>
        <a:srgbClr val="989AAC"/>
      </a:accent4>
      <a:accent5>
        <a:srgbClr val="DC5924"/>
      </a:accent5>
      <a:accent6>
        <a:srgbClr val="B4B392"/>
      </a:accent6>
      <a:hlink>
        <a:srgbClr val="CC9900"/>
      </a:hlink>
      <a:folHlink>
        <a:srgbClr val="969696"/>
      </a:folHlink>
    </a:clrScheme>
    <a:fontScheme name="Основи">
      <a:majorFont>
        <a:latin typeface="Arial Black"/>
        <a:ea typeface=""/>
        <a:cs typeface=""/>
        <a:font script="Jpan" typeface="ＭＳ Ｐゴシック"/>
        <a:font script="Hang" typeface="HY견고딕"/>
        <a:font script="Hans" typeface="微软雅黑"/>
        <a:font script="Hant" typeface="微軟正黑體"/>
        <a:font script="Arab" typeface="Tahoma"/>
        <a:font script="Hebr" typeface="Ta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Основи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250000"/>
              </a:schemeClr>
            </a:gs>
            <a:gs pos="35000">
              <a:schemeClr val="phClr">
                <a:tint val="47000"/>
                <a:satMod val="275000"/>
              </a:schemeClr>
            </a:gs>
            <a:gs pos="100000">
              <a:schemeClr val="phClr">
                <a:tint val="25000"/>
                <a:satMod val="300000"/>
              </a:schemeClr>
            </a:gs>
          </a:gsLst>
          <a:lin ang="16200000" scaled="1"/>
        </a:gradFill>
        <a:solidFill>
          <a:schemeClr val="phClr">
            <a:satMod val="110000"/>
          </a:schemeClr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4127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9999" dist="23000" algn="bl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38100" dist="19050" algn="bl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l"/>
          </a:scene3d>
          <a:sp3d prstMaterial="plastic">
            <a:bevelT w="38100" h="31750"/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96000"/>
              </a:schemeClr>
              <a:schemeClr val="phClr">
                <a:shade val="94000"/>
              </a:schemeClr>
            </a:duotone>
          </a:blip>
          <a:tile tx="0" ty="0" sx="100000" sy="100000" flip="none" algn="tl"/>
        </a:blipFill>
        <a:gradFill rotWithShape="1">
          <a:gsLst>
            <a:gs pos="0">
              <a:schemeClr val="phClr">
                <a:tint val="84000"/>
                <a:satMod val="110000"/>
              </a:schemeClr>
            </a:gs>
            <a:gs pos="44000">
              <a:schemeClr val="phClr">
                <a:tint val="93000"/>
                <a:satMod val="115000"/>
              </a:schemeClr>
            </a:gs>
            <a:gs pos="100000">
              <a:schemeClr val="phClr">
                <a:tint val="100000"/>
                <a:shade val="59000"/>
                <a:satMod val="120000"/>
              </a:schemeClr>
            </a:gs>
          </a:gsLst>
          <a:path path="circle">
            <a:fillToRect l="40000" t="60000" r="60000" b="4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Essential</Template>
  <TotalTime>100</TotalTime>
  <Words>76</Words>
  <Application>Microsoft Office PowerPoint</Application>
  <PresentationFormat>Екран (4:3)</PresentationFormat>
  <Paragraphs>30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слайдів</vt:lpstr>
      </vt:variant>
      <vt:variant>
        <vt:i4>7</vt:i4>
      </vt:variant>
    </vt:vector>
  </HeadingPairs>
  <TitlesOfParts>
    <vt:vector size="8" baseType="lpstr">
      <vt:lpstr>Основи</vt:lpstr>
      <vt:lpstr>Звіт про виконання дохідної частини міського бюджету міста Городка</vt:lpstr>
      <vt:lpstr>Структура загального фонду</vt:lpstr>
      <vt:lpstr>Динаміка до 2018 року</vt:lpstr>
      <vt:lpstr>Структура податку на майно</vt:lpstr>
      <vt:lpstr>Динаміка до 2018 року</vt:lpstr>
      <vt:lpstr>Структура спецфонду</vt:lpstr>
      <vt:lpstr>Динаміка до 2018 року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Звіт про виконання міського бюджету міста Городка</dc:title>
  <dc:creator>Sara Yasmeen (Wipro Technologies)</dc:creator>
  <cp:lastModifiedBy>Tanya admin</cp:lastModifiedBy>
  <cp:revision>13</cp:revision>
  <dcterms:created xsi:type="dcterms:W3CDTF">2010-02-23T11:30:32Z</dcterms:created>
  <dcterms:modified xsi:type="dcterms:W3CDTF">2020-01-22T14:37:31Z</dcterms:modified>
</cp:coreProperties>
</file>