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тис.грн.</c:v>
                </c:pt>
              </c:strCache>
            </c:strRef>
          </c:tx>
          <c:dLbls>
            <c:dLbl>
              <c:idx val="0"/>
              <c:layout>
                <c:manualLayout>
                  <c:x val="7.3022055517793991E-2"/>
                  <c:y val="9.63280169257059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0552330995280002"/>
                  <c:y val="-6.960154067323079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3632796328390328E-2"/>
                  <c:y val="6.494877984828346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uk-UA" sz="1600" dirty="0"/>
                      <a:t>Неподаткові надходження
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Аркуш1!$A$2:$A$6</c:f>
              <c:strCache>
                <c:ptCount val="5"/>
                <c:pt idx="0">
                  <c:v>Акцизний податок</c:v>
                </c:pt>
                <c:pt idx="1">
                  <c:v>Єдиний податок</c:v>
                </c:pt>
                <c:pt idx="2">
                  <c:v>Податок на майно</c:v>
                </c:pt>
                <c:pt idx="3">
                  <c:v>Неподаткові надходження</c:v>
                </c:pt>
                <c:pt idx="4">
                  <c:v>Інші</c:v>
                </c:pt>
              </c:strCache>
            </c:strRef>
          </c:cat>
          <c:val>
            <c:numRef>
              <c:f>Аркуш1!$B$2:$B$6</c:f>
              <c:numCache>
                <c:formatCode>General</c:formatCode>
                <c:ptCount val="5"/>
                <c:pt idx="0">
                  <c:v>12145.5</c:v>
                </c:pt>
                <c:pt idx="1">
                  <c:v>14091.1</c:v>
                </c:pt>
                <c:pt idx="2">
                  <c:v>11145.8</c:v>
                </c:pt>
                <c:pt idx="3">
                  <c:v>2484.1999999999998</c:v>
                </c:pt>
                <c:pt idx="4">
                  <c:v>171.22200000000001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2.62345679012345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Єдиний податок</c:v>
                </c:pt>
                <c:pt idx="1">
                  <c:v>Акцизний податок</c:v>
                </c:pt>
                <c:pt idx="2">
                  <c:v>Податок на майно</c:v>
                </c:pt>
                <c:pt idx="3">
                  <c:v>Неподаткові надходження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10235.359</c:v>
                </c:pt>
                <c:pt idx="1">
                  <c:v>13188.844999999999</c:v>
                </c:pt>
                <c:pt idx="2">
                  <c:v>9251.107</c:v>
                </c:pt>
                <c:pt idx="3">
                  <c:v>2148.172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604938271604937E-2"/>
                  <c:y val="-2.806032660894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839506172839504E-2"/>
                  <c:y val="-2.806032660894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1481481481481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Єдиний податок</c:v>
                </c:pt>
                <c:pt idx="1">
                  <c:v>Акцизний податок</c:v>
                </c:pt>
                <c:pt idx="2">
                  <c:v>Податок на майно</c:v>
                </c:pt>
                <c:pt idx="3">
                  <c:v>Неподаткові надходження</c:v>
                </c:pt>
              </c:strCache>
            </c:strRef>
          </c:cat>
          <c:val>
            <c:numRef>
              <c:f>Аркуш1!$C$2:$C$5</c:f>
              <c:numCache>
                <c:formatCode>General</c:formatCode>
                <c:ptCount val="4"/>
                <c:pt idx="0">
                  <c:v>14091.1</c:v>
                </c:pt>
                <c:pt idx="1">
                  <c:v>12145.5</c:v>
                </c:pt>
                <c:pt idx="2">
                  <c:v>11145.8</c:v>
                </c:pt>
                <c:pt idx="3">
                  <c:v>2484.1999999999998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184768"/>
        <c:axId val="183194752"/>
      </c:barChart>
      <c:catAx>
        <c:axId val="183184768"/>
        <c:scaling>
          <c:orientation val="minMax"/>
        </c:scaling>
        <c:delete val="0"/>
        <c:axPos val="b"/>
        <c:majorTickMark val="out"/>
        <c:minorTickMark val="none"/>
        <c:tickLblPos val="nextTo"/>
        <c:crossAx val="183194752"/>
        <c:crosses val="autoZero"/>
        <c:auto val="1"/>
        <c:lblAlgn val="ctr"/>
        <c:lblOffset val="100"/>
        <c:noMultiLvlLbl val="0"/>
      </c:catAx>
      <c:valAx>
        <c:axId val="18319475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31847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тис.грн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dirty="0" err="1"/>
                      <a:t>Орендна</a:t>
                    </a:r>
                    <a:r>
                      <a:rPr lang="ru-RU" sz="1600" dirty="0"/>
                      <a:t> плата за </a:t>
                    </a:r>
                    <a:r>
                      <a:rPr lang="ru-RU" sz="1600" dirty="0" err="1"/>
                      <a:t>земельні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ділянки</a:t>
                    </a:r>
                    <a:r>
                      <a:rPr lang="ru-RU" sz="1600" dirty="0"/>
                      <a:t>
36%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uk-UA" sz="1600" dirty="0"/>
                      <a:t>Земельний податок
18%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600" dirty="0" err="1"/>
                      <a:t>Податок</a:t>
                    </a:r>
                    <a:r>
                      <a:rPr lang="ru-RU" sz="1600" dirty="0"/>
                      <a:t> на </a:t>
                    </a:r>
                    <a:r>
                      <a:rPr lang="ru-RU" sz="1600" dirty="0" err="1"/>
                      <a:t>нерухоме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майно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відмінне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від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земельної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ділянки</a:t>
                    </a:r>
                    <a:r>
                      <a:rPr lang="ru-RU" sz="1600" dirty="0"/>
                      <a:t>
44%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uk-UA" sz="1600" dirty="0"/>
                      <a:t>Транспортний податок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Аркуш1!$A$2:$A$5</c:f>
              <c:strCache>
                <c:ptCount val="4"/>
                <c:pt idx="0">
                  <c:v>Орендна плата за земельні ділянки</c:v>
                </c:pt>
                <c:pt idx="1">
                  <c:v>Земельний податок</c:v>
                </c:pt>
                <c:pt idx="2">
                  <c:v>Податок на нерухоме майно відмінне від земельної ділянки</c:v>
                </c:pt>
                <c:pt idx="3">
                  <c:v>Транспортний податок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3950.5</c:v>
                </c:pt>
                <c:pt idx="1">
                  <c:v>1996.7</c:v>
                </c:pt>
                <c:pt idx="2">
                  <c:v>4950</c:v>
                </c:pt>
                <c:pt idx="3">
                  <c:v>247.8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074298487252603E-2"/>
                  <c:y val="2.44957350417852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Орендна плата за земельні ділянки</c:v>
                </c:pt>
                <c:pt idx="1">
                  <c:v>Земельний податок</c:v>
                </c:pt>
                <c:pt idx="2">
                  <c:v>Податок на нерухоме майно відмінне від земельної ділянки</c:v>
                </c:pt>
                <c:pt idx="3">
                  <c:v>Транспортний податок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3950.5</c:v>
                </c:pt>
                <c:pt idx="1">
                  <c:v>1996.7</c:v>
                </c:pt>
                <c:pt idx="2">
                  <c:v>4950</c:v>
                </c:pt>
                <c:pt idx="3">
                  <c:v>247.8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3148148148148147E-2"/>
                  <c:y val="8.41809798268351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77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596588033428383E-2"/>
                  <c:y val="2.44957350417854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Орендна плата за земельні ділянки</c:v>
                </c:pt>
                <c:pt idx="1">
                  <c:v>Земельний податок</c:v>
                </c:pt>
                <c:pt idx="2">
                  <c:v>Податок на нерухоме майно відмінне від земельної ділянки</c:v>
                </c:pt>
                <c:pt idx="3">
                  <c:v>Транспортний податок</c:v>
                </c:pt>
              </c:strCache>
            </c:strRef>
          </c:cat>
          <c:val>
            <c:numRef>
              <c:f>Аркуш1!$C$2:$C$5</c:f>
              <c:numCache>
                <c:formatCode>General</c:formatCode>
                <c:ptCount val="4"/>
                <c:pt idx="0">
                  <c:v>4426.5</c:v>
                </c:pt>
                <c:pt idx="1">
                  <c:v>1541.3</c:v>
                </c:pt>
                <c:pt idx="2">
                  <c:v>3063.5</c:v>
                </c:pt>
                <c:pt idx="3">
                  <c:v>219.7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941568"/>
        <c:axId val="182943104"/>
      </c:barChart>
      <c:catAx>
        <c:axId val="182941568"/>
        <c:scaling>
          <c:orientation val="minMax"/>
        </c:scaling>
        <c:delete val="0"/>
        <c:axPos val="b"/>
        <c:majorTickMark val="out"/>
        <c:minorTickMark val="none"/>
        <c:tickLblPos val="nextTo"/>
        <c:crossAx val="182943104"/>
        <c:crosses val="autoZero"/>
        <c:auto val="1"/>
        <c:lblAlgn val="ctr"/>
        <c:lblOffset val="100"/>
        <c:noMultiLvlLbl val="0"/>
      </c:catAx>
      <c:valAx>
        <c:axId val="18294310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82941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Стовпець1</c:v>
                </c:pt>
              </c:strCache>
            </c:strRef>
          </c:tx>
          <c:dLbls>
            <c:dLbl>
              <c:idx val="0"/>
              <c:layout>
                <c:manualLayout>
                  <c:x val="0.17949251968503938"/>
                  <c:y val="2.105262917214179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3582874015748032"/>
                  <c:y val="-2.2505677864935294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3279442257217847"/>
                  <c:y val="0.1219600586524076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Аркуш1!$A$2:$A$5</c:f>
              <c:strCache>
                <c:ptCount val="4"/>
                <c:pt idx="0">
                  <c:v>Пайова участь</c:v>
                </c:pt>
                <c:pt idx="1">
                  <c:v>Продаж землі</c:v>
                </c:pt>
                <c:pt idx="2">
                  <c:v>Продаж майна</c:v>
                </c:pt>
                <c:pt idx="3">
                  <c:v>Інші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834.9</c:v>
                </c:pt>
                <c:pt idx="1">
                  <c:v>5755.9</c:v>
                </c:pt>
                <c:pt idx="2">
                  <c:v>1099</c:v>
                </c:pt>
                <c:pt idx="3">
                  <c:v>140.80000000000001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7.4015397067544939E-3"/>
                  <c:y val="-5.26475499405538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Пайова участь</c:v>
                </c:pt>
                <c:pt idx="1">
                  <c:v>Продаж землі</c:v>
                </c:pt>
                <c:pt idx="2">
                  <c:v>Продаж майна</c:v>
                </c:pt>
                <c:pt idx="3">
                  <c:v>Інші</c:v>
                </c:pt>
              </c:strCache>
            </c:strRef>
          </c:cat>
          <c:val>
            <c:numRef>
              <c:f>Аркуш1!$B$2:$B$5</c:f>
              <c:numCache>
                <c:formatCode>0.00</c:formatCode>
                <c:ptCount val="4"/>
                <c:pt idx="0">
                  <c:v>834.9</c:v>
                </c:pt>
                <c:pt idx="1">
                  <c:v>5755.9</c:v>
                </c:pt>
                <c:pt idx="2">
                  <c:v>1099</c:v>
                </c:pt>
                <c:pt idx="3">
                  <c:v>141.07100000000003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6645542944316123E-2"/>
                  <c:y val="-2.6323774970276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204619120263482E-2"/>
                  <c:y val="-1.0529509988110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Пайова участь</c:v>
                </c:pt>
                <c:pt idx="1">
                  <c:v>Продаж землі</c:v>
                </c:pt>
                <c:pt idx="2">
                  <c:v>Продаж майна</c:v>
                </c:pt>
                <c:pt idx="3">
                  <c:v>Інші</c:v>
                </c:pt>
              </c:strCache>
            </c:strRef>
          </c:cat>
          <c:val>
            <c:numRef>
              <c:f>Аркуш1!$C$2:$C$5</c:f>
              <c:numCache>
                <c:formatCode>0.00</c:formatCode>
                <c:ptCount val="4"/>
                <c:pt idx="0">
                  <c:v>1456.4</c:v>
                </c:pt>
                <c:pt idx="1">
                  <c:v>2597.7660000000001</c:v>
                </c:pt>
                <c:pt idx="2">
                  <c:v>0</c:v>
                </c:pt>
                <c:pt idx="3">
                  <c:v>99.394999999999996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046528"/>
        <c:axId val="183048064"/>
      </c:barChart>
      <c:catAx>
        <c:axId val="183046528"/>
        <c:scaling>
          <c:orientation val="minMax"/>
        </c:scaling>
        <c:delete val="0"/>
        <c:axPos val="b"/>
        <c:majorTickMark val="out"/>
        <c:minorTickMark val="none"/>
        <c:tickLblPos val="nextTo"/>
        <c:crossAx val="183048064"/>
        <c:crosses val="autoZero"/>
        <c:auto val="1"/>
        <c:lblAlgn val="ctr"/>
        <c:lblOffset val="100"/>
        <c:noMultiLvlLbl val="0"/>
      </c:catAx>
      <c:valAx>
        <c:axId val="18304806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crossAx val="183046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768459323468971"/>
          <c:y val="0.43179800088547377"/>
          <c:w val="9.4945552642081585E-2"/>
          <c:h val="0.136403998229052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Звіт про виконання дохідної частини міського бюджету міста Городка</a:t>
            </a:r>
            <a:endParaRPr lang="uk-UA" sz="36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2500" dirty="0"/>
              <a:t>за 2019 рік</a:t>
            </a:r>
          </a:p>
        </p:txBody>
      </p:sp>
    </p:spTree>
    <p:extLst>
      <p:ext uri="{BB962C8B-B14F-4D97-AF65-F5344CB8AC3E}">
        <p14:creationId xmlns:p14="http://schemas.microsoft.com/office/powerpoint/2010/main" val="141862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718"/>
            <a:ext cx="5780856" cy="1044034"/>
          </a:xfrm>
        </p:spPr>
        <p:txBody>
          <a:bodyPr>
            <a:normAutofit fontScale="90000"/>
          </a:bodyPr>
          <a:lstStyle/>
          <a:p>
            <a:r>
              <a:rPr lang="uk-UA" dirty="0"/>
              <a:t>Структура загального фонду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Діаграма 3"/>
          <p:cNvGraphicFramePr/>
          <p:nvPr>
            <p:extLst>
              <p:ext uri="{D42A27DB-BD31-4B8C-83A1-F6EECF244321}">
                <p14:modId xmlns:p14="http://schemas.microsoft.com/office/powerpoint/2010/main" val="1379944571"/>
              </p:ext>
            </p:extLst>
          </p:nvPr>
        </p:nvGraphicFramePr>
        <p:xfrm>
          <a:off x="611560" y="1268760"/>
          <a:ext cx="806489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2097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Динаміка до 2018 року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5323697"/>
              </p:ext>
            </p:extLst>
          </p:nvPr>
        </p:nvGraphicFramePr>
        <p:xfrm>
          <a:off x="251520" y="1752600"/>
          <a:ext cx="8496944" cy="491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6536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Структура податку на майно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1658909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1612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Динаміка до 2018 року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57951"/>
              </p:ext>
            </p:extLst>
          </p:nvPr>
        </p:nvGraphicFramePr>
        <p:xfrm>
          <a:off x="395536" y="1673424"/>
          <a:ext cx="842493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32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Структура спецфонду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904314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0086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Динаміка до 2018 року</a:t>
            </a: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1405425"/>
              </p:ext>
            </p:extLst>
          </p:nvPr>
        </p:nvGraphicFramePr>
        <p:xfrm>
          <a:off x="457200" y="1628800"/>
          <a:ext cx="857929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4852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нови">
  <a:themeElements>
    <a:clrScheme name="Основи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Основи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снови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100</TotalTime>
  <Words>69</Words>
  <Application>Microsoft Office PowerPoint</Application>
  <PresentationFormat>Екран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8" baseType="lpstr">
      <vt:lpstr>Основи</vt:lpstr>
      <vt:lpstr>Звіт про виконання дохідної частини міського бюджету міста Городка</vt:lpstr>
      <vt:lpstr>Структура загального фонду</vt:lpstr>
      <vt:lpstr>Динаміка до 2018 року</vt:lpstr>
      <vt:lpstr>Структура податку на майно</vt:lpstr>
      <vt:lpstr>Динаміка до 2018 року</vt:lpstr>
      <vt:lpstr>Структура спецфонду</vt:lpstr>
      <vt:lpstr>Динаміка до 2018 року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про виконання міського бюджету міста Городка</dc:title>
  <dc:creator>Sara Yasmeen (Wipro Technologies)</dc:creator>
  <cp:lastModifiedBy>Goloborodko</cp:lastModifiedBy>
  <cp:revision>13</cp:revision>
  <dcterms:created xsi:type="dcterms:W3CDTF">2010-02-23T11:30:32Z</dcterms:created>
  <dcterms:modified xsi:type="dcterms:W3CDTF">2020-01-22T15:06:24Z</dcterms:modified>
</cp:coreProperties>
</file>